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93" r:id="rId3"/>
    <p:sldId id="294" r:id="rId4"/>
    <p:sldId id="257" r:id="rId5"/>
    <p:sldId id="289" r:id="rId6"/>
    <p:sldId id="259" r:id="rId7"/>
    <p:sldId id="260" r:id="rId8"/>
    <p:sldId id="262" r:id="rId9"/>
    <p:sldId id="261" r:id="rId10"/>
    <p:sldId id="263" r:id="rId11"/>
    <p:sldId id="264" r:id="rId12"/>
    <p:sldId id="265" r:id="rId13"/>
    <p:sldId id="266" r:id="rId14"/>
    <p:sldId id="267" r:id="rId15"/>
    <p:sldId id="268" r:id="rId16"/>
    <p:sldId id="269" r:id="rId17"/>
    <p:sldId id="270" r:id="rId18"/>
    <p:sldId id="290" r:id="rId19"/>
    <p:sldId id="291" r:id="rId20"/>
    <p:sldId id="292" r:id="rId21"/>
    <p:sldId id="271" r:id="rId22"/>
    <p:sldId id="272" r:id="rId23"/>
    <p:sldId id="274" r:id="rId24"/>
    <p:sldId id="275" r:id="rId25"/>
    <p:sldId id="276" r:id="rId26"/>
    <p:sldId id="280" r:id="rId27"/>
    <p:sldId id="279" r:id="rId28"/>
    <p:sldId id="277" r:id="rId29"/>
    <p:sldId id="278" r:id="rId30"/>
    <p:sldId id="281" r:id="rId31"/>
    <p:sldId id="282" r:id="rId32"/>
    <p:sldId id="283" r:id="rId33"/>
    <p:sldId id="284" r:id="rId34"/>
    <p:sldId id="286" r:id="rId35"/>
    <p:sldId id="285"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C585ABA-5955-DB4D-B2CE-91149821D0AD}">
          <p14:sldIdLst>
            <p14:sldId id="256"/>
            <p14:sldId id="293"/>
            <p14:sldId id="294"/>
            <p14:sldId id="257"/>
            <p14:sldId id="289"/>
            <p14:sldId id="259"/>
            <p14:sldId id="260"/>
            <p14:sldId id="262"/>
            <p14:sldId id="261"/>
            <p14:sldId id="263"/>
            <p14:sldId id="264"/>
            <p14:sldId id="265"/>
            <p14:sldId id="266"/>
            <p14:sldId id="267"/>
            <p14:sldId id="268"/>
            <p14:sldId id="269"/>
            <p14:sldId id="270"/>
            <p14:sldId id="290"/>
            <p14:sldId id="291"/>
            <p14:sldId id="292"/>
            <p14:sldId id="271"/>
            <p14:sldId id="272"/>
            <p14:sldId id="274"/>
            <p14:sldId id="275"/>
            <p14:sldId id="276"/>
            <p14:sldId id="280"/>
            <p14:sldId id="279"/>
            <p14:sldId id="277"/>
            <p14:sldId id="278"/>
            <p14:sldId id="281"/>
            <p14:sldId id="282"/>
            <p14:sldId id="283"/>
            <p14:sldId id="284"/>
            <p14:sldId id="286"/>
            <p14:sldId id="28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01"/>
    <p:restoredTop sz="94572"/>
  </p:normalViewPr>
  <p:slideViewPr>
    <p:cSldViewPr snapToGrid="0" snapToObjects="1">
      <p:cViewPr varScale="1">
        <p:scale>
          <a:sx n="131" d="100"/>
          <a:sy n="131" d="100"/>
        </p:scale>
        <p:origin x="216"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media/image2.tiff>
</file>

<file path=ppt/media/image3.tiff>
</file>

<file path=ppt/media/image4.tiff>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4D7D0C8-A124-F149-B724-3EB794859372}" type="datetimeFigureOut">
              <a:rPr lang="en-US" smtClean="0"/>
              <a:t>4/21/20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76D0D0-6860-5C4B-99CE-FBF3EF0252E9}" type="slidenum">
              <a:rPr lang="en-US" smtClean="0"/>
              <a:t>‹#›</a:t>
            </a:fld>
            <a:endParaRPr lang="en-US"/>
          </a:p>
        </p:txBody>
      </p:sp>
    </p:spTree>
    <p:extLst>
      <p:ext uri="{BB962C8B-B14F-4D97-AF65-F5344CB8AC3E}">
        <p14:creationId xmlns:p14="http://schemas.microsoft.com/office/powerpoint/2010/main" val="2654054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D7D0C8-A124-F149-B724-3EB794859372}" type="datetimeFigureOut">
              <a:rPr lang="en-US" smtClean="0"/>
              <a:t>4/21/20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76D0D0-6860-5C4B-99CE-FBF3EF0252E9}" type="slidenum">
              <a:rPr lang="en-US" smtClean="0"/>
              <a:t>‹#›</a:t>
            </a:fld>
            <a:endParaRPr lang="en-US"/>
          </a:p>
        </p:txBody>
      </p:sp>
    </p:spTree>
    <p:extLst>
      <p:ext uri="{BB962C8B-B14F-4D97-AF65-F5344CB8AC3E}">
        <p14:creationId xmlns:p14="http://schemas.microsoft.com/office/powerpoint/2010/main" val="1278079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D7D0C8-A124-F149-B724-3EB794859372}" type="datetimeFigureOut">
              <a:rPr lang="en-US" smtClean="0"/>
              <a:t>4/21/20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76D0D0-6860-5C4B-99CE-FBF3EF0252E9}" type="slidenum">
              <a:rPr lang="en-US" smtClean="0"/>
              <a:t>‹#›</a:t>
            </a:fld>
            <a:endParaRPr lang="en-US"/>
          </a:p>
        </p:txBody>
      </p:sp>
    </p:spTree>
    <p:extLst>
      <p:ext uri="{BB962C8B-B14F-4D97-AF65-F5344CB8AC3E}">
        <p14:creationId xmlns:p14="http://schemas.microsoft.com/office/powerpoint/2010/main" val="15553915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D7D0C8-A124-F149-B724-3EB794859372}" type="datetimeFigureOut">
              <a:rPr lang="en-US" smtClean="0"/>
              <a:t>4/21/20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76D0D0-6860-5C4B-99CE-FBF3EF0252E9}" type="slidenum">
              <a:rPr lang="en-US" smtClean="0"/>
              <a:t>‹#›</a:t>
            </a:fld>
            <a:endParaRPr lang="en-US"/>
          </a:p>
        </p:txBody>
      </p:sp>
    </p:spTree>
    <p:extLst>
      <p:ext uri="{BB962C8B-B14F-4D97-AF65-F5344CB8AC3E}">
        <p14:creationId xmlns:p14="http://schemas.microsoft.com/office/powerpoint/2010/main" val="345846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4D7D0C8-A124-F149-B724-3EB794859372}" type="datetimeFigureOut">
              <a:rPr lang="en-US" smtClean="0"/>
              <a:t>4/21/20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76D0D0-6860-5C4B-99CE-FBF3EF0252E9}" type="slidenum">
              <a:rPr lang="en-US" smtClean="0"/>
              <a:t>‹#›</a:t>
            </a:fld>
            <a:endParaRPr lang="en-US"/>
          </a:p>
        </p:txBody>
      </p:sp>
    </p:spTree>
    <p:extLst>
      <p:ext uri="{BB962C8B-B14F-4D97-AF65-F5344CB8AC3E}">
        <p14:creationId xmlns:p14="http://schemas.microsoft.com/office/powerpoint/2010/main" val="1551780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4D7D0C8-A124-F149-B724-3EB794859372}" type="datetimeFigureOut">
              <a:rPr lang="en-US" smtClean="0"/>
              <a:t>4/21/20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76D0D0-6860-5C4B-99CE-FBF3EF0252E9}" type="slidenum">
              <a:rPr lang="en-US" smtClean="0"/>
              <a:t>‹#›</a:t>
            </a:fld>
            <a:endParaRPr lang="en-US"/>
          </a:p>
        </p:txBody>
      </p:sp>
    </p:spTree>
    <p:extLst>
      <p:ext uri="{BB962C8B-B14F-4D97-AF65-F5344CB8AC3E}">
        <p14:creationId xmlns:p14="http://schemas.microsoft.com/office/powerpoint/2010/main" val="17264962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4D7D0C8-A124-F149-B724-3EB794859372}" type="datetimeFigureOut">
              <a:rPr lang="en-US" smtClean="0"/>
              <a:t>4/21/20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76D0D0-6860-5C4B-99CE-FBF3EF0252E9}" type="slidenum">
              <a:rPr lang="en-US" smtClean="0"/>
              <a:t>‹#›</a:t>
            </a:fld>
            <a:endParaRPr lang="en-US"/>
          </a:p>
        </p:txBody>
      </p:sp>
    </p:spTree>
    <p:extLst>
      <p:ext uri="{BB962C8B-B14F-4D97-AF65-F5344CB8AC3E}">
        <p14:creationId xmlns:p14="http://schemas.microsoft.com/office/powerpoint/2010/main" val="423166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4D7D0C8-A124-F149-B724-3EB794859372}" type="datetimeFigureOut">
              <a:rPr lang="en-US" smtClean="0"/>
              <a:t>4/21/20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76D0D0-6860-5C4B-99CE-FBF3EF0252E9}" type="slidenum">
              <a:rPr lang="en-US" smtClean="0"/>
              <a:t>‹#›</a:t>
            </a:fld>
            <a:endParaRPr lang="en-US"/>
          </a:p>
        </p:txBody>
      </p:sp>
    </p:spTree>
    <p:extLst>
      <p:ext uri="{BB962C8B-B14F-4D97-AF65-F5344CB8AC3E}">
        <p14:creationId xmlns:p14="http://schemas.microsoft.com/office/powerpoint/2010/main" val="1842254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D7D0C8-A124-F149-B724-3EB794859372}" type="datetimeFigureOut">
              <a:rPr lang="en-US" smtClean="0"/>
              <a:t>4/21/20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76D0D0-6860-5C4B-99CE-FBF3EF0252E9}" type="slidenum">
              <a:rPr lang="en-US" smtClean="0"/>
              <a:t>‹#›</a:t>
            </a:fld>
            <a:endParaRPr lang="en-US"/>
          </a:p>
        </p:txBody>
      </p:sp>
    </p:spTree>
    <p:extLst>
      <p:ext uri="{BB962C8B-B14F-4D97-AF65-F5344CB8AC3E}">
        <p14:creationId xmlns:p14="http://schemas.microsoft.com/office/powerpoint/2010/main" val="343772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D7D0C8-A124-F149-B724-3EB794859372}" type="datetimeFigureOut">
              <a:rPr lang="en-US" smtClean="0"/>
              <a:t>4/21/20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76D0D0-6860-5C4B-99CE-FBF3EF0252E9}" type="slidenum">
              <a:rPr lang="en-US" smtClean="0"/>
              <a:t>‹#›</a:t>
            </a:fld>
            <a:endParaRPr lang="en-US"/>
          </a:p>
        </p:txBody>
      </p:sp>
    </p:spTree>
    <p:extLst>
      <p:ext uri="{BB962C8B-B14F-4D97-AF65-F5344CB8AC3E}">
        <p14:creationId xmlns:p14="http://schemas.microsoft.com/office/powerpoint/2010/main" val="1051060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D7D0C8-A124-F149-B724-3EB794859372}" type="datetimeFigureOut">
              <a:rPr lang="en-US" smtClean="0"/>
              <a:t>4/21/20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76D0D0-6860-5C4B-99CE-FBF3EF0252E9}" type="slidenum">
              <a:rPr lang="en-US" smtClean="0"/>
              <a:t>‹#›</a:t>
            </a:fld>
            <a:endParaRPr lang="en-US"/>
          </a:p>
        </p:txBody>
      </p:sp>
    </p:spTree>
    <p:extLst>
      <p:ext uri="{BB962C8B-B14F-4D97-AF65-F5344CB8AC3E}">
        <p14:creationId xmlns:p14="http://schemas.microsoft.com/office/powerpoint/2010/main" val="2127499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D7D0C8-A124-F149-B724-3EB794859372}" type="datetimeFigureOut">
              <a:rPr lang="en-US" smtClean="0"/>
              <a:t>4/21/20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76D0D0-6860-5C4B-99CE-FBF3EF0252E9}" type="slidenum">
              <a:rPr lang="en-US" smtClean="0"/>
              <a:t>‹#›</a:t>
            </a:fld>
            <a:endParaRPr lang="en-US"/>
          </a:p>
        </p:txBody>
      </p:sp>
    </p:spTree>
    <p:extLst>
      <p:ext uri="{BB962C8B-B14F-4D97-AF65-F5344CB8AC3E}">
        <p14:creationId xmlns:p14="http://schemas.microsoft.com/office/powerpoint/2010/main" val="902349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bbolker.github.io/mixedmodels-misc/glmmFAQ.html"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bbolker.github.io/mixedmodels-misc/glmmFAQ.html" TargetMode="External"/><Relationship Id="rId2" Type="http://schemas.openxmlformats.org/officeDocument/2006/relationships/hyperlink" Target="http://bbolker.github.io/mixedmodels-misc/ecostats_chap.html"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Week 12	</a:t>
            </a:r>
            <a:br>
              <a:rPr lang="en-US" dirty="0"/>
            </a:br>
            <a:r>
              <a:rPr lang="en-US" dirty="0"/>
              <a:t>Mixed Models</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473795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Example</a:t>
            </a:r>
          </a:p>
        </p:txBody>
      </p:sp>
      <p:sp>
        <p:nvSpPr>
          <p:cNvPr id="3" name="Content Placeholder 2"/>
          <p:cNvSpPr>
            <a:spLocks noGrp="1"/>
          </p:cNvSpPr>
          <p:nvPr>
            <p:ph idx="1"/>
          </p:nvPr>
        </p:nvSpPr>
        <p:spPr/>
        <p:txBody>
          <a:bodyPr>
            <a:normAutofit fontScale="92500" lnSpcReduction="10000"/>
          </a:bodyPr>
          <a:lstStyle/>
          <a:p>
            <a:r>
              <a:rPr lang="en-US" dirty="0"/>
              <a:t>Testing the effects of acid rain on spruce tree growth.</a:t>
            </a:r>
          </a:p>
          <a:p>
            <a:r>
              <a:rPr lang="en-US" dirty="0"/>
              <a:t>We have a complex manipulation (what kind of air the trees are exposed to). As a result:</a:t>
            </a:r>
          </a:p>
          <a:p>
            <a:r>
              <a:rPr lang="en-US" dirty="0"/>
              <a:t>We have a small number of trees</a:t>
            </a:r>
          </a:p>
          <a:p>
            <a:r>
              <a:rPr lang="en-US" dirty="0"/>
              <a:t>We take a lot of samples from each tree</a:t>
            </a:r>
          </a:p>
          <a:p>
            <a:r>
              <a:rPr lang="en-US" dirty="0"/>
              <a:t>“Treatment” is a fixed effect</a:t>
            </a:r>
          </a:p>
          <a:p>
            <a:pPr lvl="1"/>
            <a:r>
              <a:rPr lang="en-US" dirty="0"/>
              <a:t>We want to estimate the difference in growth with clean air and dirty air</a:t>
            </a:r>
          </a:p>
          <a:p>
            <a:r>
              <a:rPr lang="en-US" dirty="0"/>
              <a:t>“Tree” is a random effect</a:t>
            </a:r>
          </a:p>
          <a:p>
            <a:pPr lvl="1"/>
            <a:r>
              <a:rPr lang="en-US" dirty="0"/>
              <a:t>We want to know what about the </a:t>
            </a:r>
            <a:r>
              <a:rPr lang="en-US" i="1" dirty="0"/>
              <a:t>distribution</a:t>
            </a:r>
            <a:r>
              <a:rPr lang="en-US" dirty="0"/>
              <a:t> of tree effects (so we can control for it); we are not specifically interested in the difference in growth between tree 3 and tree 5</a:t>
            </a:r>
          </a:p>
          <a:p>
            <a:endParaRPr lang="en-US" dirty="0"/>
          </a:p>
        </p:txBody>
      </p:sp>
    </p:spTree>
    <p:extLst>
      <p:ext uri="{BB962C8B-B14F-4D97-AF65-F5344CB8AC3E}">
        <p14:creationId xmlns:p14="http://schemas.microsoft.com/office/powerpoint/2010/main" val="233764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Random effects</a:t>
            </a:r>
            <a:endParaRPr lang="en-US" dirty="0"/>
          </a:p>
        </p:txBody>
      </p:sp>
      <p:sp>
        <p:nvSpPr>
          <p:cNvPr id="3" name="Content Placeholder 2"/>
          <p:cNvSpPr>
            <a:spLocks noGrp="1"/>
          </p:cNvSpPr>
          <p:nvPr>
            <p:ph idx="1"/>
          </p:nvPr>
        </p:nvSpPr>
        <p:spPr/>
        <p:txBody>
          <a:bodyPr/>
          <a:lstStyle/>
          <a:p>
            <a:r>
              <a:rPr lang="en-US" dirty="0"/>
              <a:t>Random effects are typically based on unordered factors</a:t>
            </a:r>
          </a:p>
          <a:p>
            <a:endParaRPr lang="en-US" dirty="0"/>
          </a:p>
          <a:p>
            <a:r>
              <a:rPr lang="en-US" dirty="0"/>
              <a:t>the levels of the factor are conceptualized as random samples from a larger population</a:t>
            </a:r>
          </a:p>
          <a:p>
            <a:endParaRPr lang="en-US" dirty="0"/>
          </a:p>
          <a:p>
            <a:r>
              <a:rPr lang="en-US" dirty="0"/>
              <a:t>the effect of each level is therefore a random variable</a:t>
            </a:r>
          </a:p>
          <a:p>
            <a:endParaRPr lang="en-US" dirty="0"/>
          </a:p>
          <a:p>
            <a:r>
              <a:rPr lang="en-US" dirty="0"/>
              <a:t>the essential parameters we estimate are not the effect of each level, but the mean and variance of the </a:t>
            </a:r>
            <a:r>
              <a:rPr lang="en-US" i="1" dirty="0"/>
              <a:t>distribution</a:t>
            </a:r>
            <a:r>
              <a:rPr lang="en-US" dirty="0"/>
              <a:t>.</a:t>
            </a:r>
          </a:p>
          <a:p>
            <a:endParaRPr lang="en-US" dirty="0"/>
          </a:p>
        </p:txBody>
      </p:sp>
    </p:spTree>
    <p:extLst>
      <p:ext uri="{BB962C8B-B14F-4D97-AF65-F5344CB8AC3E}">
        <p14:creationId xmlns:p14="http://schemas.microsoft.com/office/powerpoint/2010/main" val="12425381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Is this a random effect?</a:t>
            </a:r>
            <a:endParaRPr lang="en-US" dirty="0"/>
          </a:p>
        </p:txBody>
      </p:sp>
      <p:sp>
        <p:nvSpPr>
          <p:cNvPr id="3" name="Content Placeholder 2"/>
          <p:cNvSpPr>
            <a:spLocks noGrp="1"/>
          </p:cNvSpPr>
          <p:nvPr>
            <p:ph idx="1"/>
          </p:nvPr>
        </p:nvSpPr>
        <p:spPr/>
        <p:txBody>
          <a:bodyPr/>
          <a:lstStyle/>
          <a:p>
            <a:r>
              <a:rPr lang="en-US" dirty="0"/>
              <a:t>Treating something as a random effect means treating the levels as interchangeable from the point of view of your scientific hypothesis.</a:t>
            </a:r>
          </a:p>
          <a:p>
            <a:endParaRPr lang="en-US" dirty="0"/>
          </a:p>
          <a:p>
            <a:r>
              <a:rPr lang="en-US" dirty="0"/>
              <a:t>There is sometimes controversy about when it is appropriate to model a predictor using random effects.</a:t>
            </a:r>
          </a:p>
          <a:p>
            <a:endParaRPr lang="en-US" dirty="0"/>
          </a:p>
        </p:txBody>
      </p:sp>
    </p:spTree>
    <p:extLst>
      <p:ext uri="{BB962C8B-B14F-4D97-AF65-F5344CB8AC3E}">
        <p14:creationId xmlns:p14="http://schemas.microsoft.com/office/powerpoint/2010/main" val="893417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Philosophical questions on random effects</a:t>
            </a:r>
            <a:endParaRPr lang="en-US" dirty="0"/>
          </a:p>
        </p:txBody>
      </p:sp>
      <p:sp>
        <p:nvSpPr>
          <p:cNvPr id="3" name="Content Placeholder 2"/>
          <p:cNvSpPr>
            <a:spLocks noGrp="1"/>
          </p:cNvSpPr>
          <p:nvPr>
            <p:ph idx="1"/>
          </p:nvPr>
        </p:nvSpPr>
        <p:spPr/>
        <p:txBody>
          <a:bodyPr>
            <a:normAutofit lnSpcReduction="10000"/>
          </a:bodyPr>
          <a:lstStyle/>
          <a:p>
            <a:r>
              <a:rPr lang="en-US" dirty="0"/>
              <a:t>are the levels chosen from a larger population?</a:t>
            </a:r>
          </a:p>
          <a:p>
            <a:r>
              <a:rPr lang="en-US" dirty="0"/>
              <a:t>are the levels chosen randomly?</a:t>
            </a:r>
          </a:p>
          <a:p>
            <a:r>
              <a:rPr lang="en-US" dirty="0"/>
              <a:t>are the levels a non-exhaustive sample of possible levels?</a:t>
            </a:r>
          </a:p>
          <a:p>
            <a:r>
              <a:rPr lang="en-US" dirty="0"/>
              <a:t>do you want to be able to make predictions about new (unobserved) levels?</a:t>
            </a:r>
          </a:p>
          <a:p>
            <a:pPr lvl="1"/>
            <a:r>
              <a:rPr lang="en-US" dirty="0"/>
              <a:t>or inferences that include them?</a:t>
            </a:r>
          </a:p>
          <a:p>
            <a:r>
              <a:rPr lang="en-US" dirty="0"/>
              <a:t>are you interested in the distribution of levels/variability among levels?</a:t>
            </a:r>
          </a:p>
          <a:p>
            <a:r>
              <a:rPr lang="en-US" dirty="0"/>
              <a:t>are you </a:t>
            </a:r>
            <a:r>
              <a:rPr lang="en-US" i="1" dirty="0"/>
              <a:t>uninterested</a:t>
            </a:r>
            <a:r>
              <a:rPr lang="en-US" dirty="0"/>
              <a:t> in testing hypotheses about specific levels?</a:t>
            </a:r>
          </a:p>
          <a:p>
            <a:endParaRPr lang="en-US" dirty="0"/>
          </a:p>
        </p:txBody>
      </p:sp>
    </p:spTree>
    <p:extLst>
      <p:ext uri="{BB962C8B-B14F-4D97-AF65-F5344CB8AC3E}">
        <p14:creationId xmlns:p14="http://schemas.microsoft.com/office/powerpoint/2010/main" val="174657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Types of analysis</a:t>
            </a:r>
            <a:endParaRPr lang="en-US" dirty="0"/>
          </a:p>
        </p:txBody>
      </p:sp>
      <p:sp>
        <p:nvSpPr>
          <p:cNvPr id="3" name="Content Placeholder 2"/>
          <p:cNvSpPr>
            <a:spLocks noGrp="1"/>
          </p:cNvSpPr>
          <p:nvPr>
            <p:ph idx="1"/>
          </p:nvPr>
        </p:nvSpPr>
        <p:spPr>
          <a:xfrm>
            <a:off x="838200" y="1465407"/>
            <a:ext cx="10515600" cy="4351338"/>
          </a:xfrm>
        </p:spPr>
        <p:txBody>
          <a:bodyPr/>
          <a:lstStyle/>
          <a:p>
            <a:r>
              <a:rPr lang="en-US" dirty="0"/>
              <a:t>There are several terms that are often used as synonyms for mixed models</a:t>
            </a:r>
          </a:p>
          <a:p>
            <a:r>
              <a:rPr lang="en-US" dirty="0"/>
              <a:t>repeated measures</a:t>
            </a:r>
          </a:p>
          <a:p>
            <a:pPr lvl="1"/>
            <a:r>
              <a:rPr lang="en-US" dirty="0"/>
              <a:t>individual identity would typically be associated with a random effect</a:t>
            </a:r>
          </a:p>
          <a:p>
            <a:pPr lvl="1"/>
            <a:endParaRPr lang="en-US" dirty="0"/>
          </a:p>
          <a:p>
            <a:endParaRPr lang="en-US" dirty="0"/>
          </a:p>
        </p:txBody>
      </p:sp>
      <p:pic>
        <p:nvPicPr>
          <p:cNvPr id="4" name="Picture 3"/>
          <p:cNvPicPr>
            <a:picLocks noChangeAspect="1"/>
          </p:cNvPicPr>
          <p:nvPr/>
        </p:nvPicPr>
        <p:blipFill rotWithShape="1">
          <a:blip r:embed="rId2"/>
          <a:srcRect b="8497"/>
          <a:stretch/>
        </p:blipFill>
        <p:spPr>
          <a:xfrm>
            <a:off x="3475004" y="3423773"/>
            <a:ext cx="5532582" cy="3434227"/>
          </a:xfrm>
          <a:prstGeom prst="rect">
            <a:avLst/>
          </a:prstGeom>
        </p:spPr>
      </p:pic>
    </p:spTree>
    <p:extLst>
      <p:ext uri="{BB962C8B-B14F-4D97-AF65-F5344CB8AC3E}">
        <p14:creationId xmlns:p14="http://schemas.microsoft.com/office/powerpoint/2010/main" val="1961504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analysis</a:t>
            </a:r>
          </a:p>
        </p:txBody>
      </p:sp>
      <p:sp>
        <p:nvSpPr>
          <p:cNvPr id="3" name="Content Placeholder 2"/>
          <p:cNvSpPr>
            <a:spLocks noGrp="1"/>
          </p:cNvSpPr>
          <p:nvPr>
            <p:ph idx="1"/>
          </p:nvPr>
        </p:nvSpPr>
        <p:spPr/>
        <p:txBody>
          <a:bodyPr/>
          <a:lstStyle/>
          <a:p>
            <a:r>
              <a:rPr lang="en-US" dirty="0"/>
              <a:t>multilevel or hierarchical models</a:t>
            </a:r>
          </a:p>
          <a:p>
            <a:pPr lvl="1"/>
            <a:r>
              <a:rPr lang="en-US" dirty="0"/>
              <a:t>each identifiable level could have its own random effect: e.g., country, village, household</a:t>
            </a:r>
          </a:p>
          <a:p>
            <a:endParaRPr lang="en-US" dirty="0"/>
          </a:p>
        </p:txBody>
      </p:sp>
      <p:pic>
        <p:nvPicPr>
          <p:cNvPr id="4" name="Picture 3"/>
          <p:cNvPicPr>
            <a:picLocks noChangeAspect="1"/>
          </p:cNvPicPr>
          <p:nvPr/>
        </p:nvPicPr>
        <p:blipFill>
          <a:blip r:embed="rId2"/>
          <a:stretch>
            <a:fillRect/>
          </a:stretch>
        </p:blipFill>
        <p:spPr>
          <a:xfrm>
            <a:off x="5152901" y="2730514"/>
            <a:ext cx="4211963" cy="3882904"/>
          </a:xfrm>
          <a:prstGeom prst="rect">
            <a:avLst/>
          </a:prstGeom>
        </p:spPr>
      </p:pic>
    </p:spTree>
    <p:extLst>
      <p:ext uri="{BB962C8B-B14F-4D97-AF65-F5344CB8AC3E}">
        <p14:creationId xmlns:p14="http://schemas.microsoft.com/office/powerpoint/2010/main" val="12872564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Inferential questions</a:t>
            </a:r>
            <a:endParaRPr lang="en-US" dirty="0"/>
          </a:p>
        </p:txBody>
      </p:sp>
      <p:sp>
        <p:nvSpPr>
          <p:cNvPr id="3" name="Content Placeholder 2"/>
          <p:cNvSpPr>
            <a:spLocks noGrp="1"/>
          </p:cNvSpPr>
          <p:nvPr>
            <p:ph idx="1"/>
          </p:nvPr>
        </p:nvSpPr>
        <p:spPr/>
        <p:txBody>
          <a:bodyPr>
            <a:normAutofit lnSpcReduction="10000"/>
          </a:bodyPr>
          <a:lstStyle/>
          <a:p>
            <a:r>
              <a:rPr lang="en-US" dirty="0"/>
              <a:t>The choice to make something a random effect often has more effect on your inferences about </a:t>
            </a:r>
            <a:r>
              <a:rPr lang="en-US" i="1" dirty="0"/>
              <a:t>other</a:t>
            </a:r>
            <a:r>
              <a:rPr lang="en-US" dirty="0"/>
              <a:t> variables than on your inferences about the focal variable</a:t>
            </a:r>
          </a:p>
          <a:p>
            <a:endParaRPr lang="en-US" dirty="0"/>
          </a:p>
          <a:p>
            <a:r>
              <a:rPr lang="en-US" dirty="0"/>
              <a:t>Inferring using a fixed effect means we are inferring across the group of levels we have measured (only)</a:t>
            </a:r>
          </a:p>
          <a:p>
            <a:endParaRPr lang="en-US" dirty="0"/>
          </a:p>
          <a:p>
            <a:r>
              <a:rPr lang="en-US" dirty="0"/>
              <a:t>Inferring using a random effect means we are inferring across a </a:t>
            </a:r>
            <a:r>
              <a:rPr lang="en-US" i="1" dirty="0"/>
              <a:t>population represented by</a:t>
            </a:r>
            <a:r>
              <a:rPr lang="en-US" dirty="0"/>
              <a:t> the group of levels we have measured</a:t>
            </a:r>
          </a:p>
          <a:p>
            <a:endParaRPr lang="en-US" dirty="0"/>
          </a:p>
        </p:txBody>
      </p:sp>
    </p:spTree>
    <p:extLst>
      <p:ext uri="{BB962C8B-B14F-4D97-AF65-F5344CB8AC3E}">
        <p14:creationId xmlns:p14="http://schemas.microsoft.com/office/powerpoint/2010/main" val="18992202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Influenza example</a:t>
            </a:r>
          </a:p>
        </p:txBody>
      </p:sp>
      <p:sp>
        <p:nvSpPr>
          <p:cNvPr id="3" name="Content Placeholder 2"/>
          <p:cNvSpPr>
            <a:spLocks noGrp="1"/>
          </p:cNvSpPr>
          <p:nvPr>
            <p:ph idx="1"/>
          </p:nvPr>
        </p:nvSpPr>
        <p:spPr/>
        <p:txBody>
          <a:bodyPr>
            <a:normAutofit lnSpcReduction="10000"/>
          </a:bodyPr>
          <a:lstStyle/>
          <a:p>
            <a:r>
              <a:rPr lang="en-US" dirty="0"/>
              <a:t>We measure effects of an influenza vaccination experiment for several years</a:t>
            </a:r>
          </a:p>
          <a:p>
            <a:endParaRPr lang="en-US" dirty="0"/>
          </a:p>
          <a:p>
            <a:r>
              <a:rPr lang="en-US" dirty="0"/>
              <a:t>Year as a fixed effect: did vaccination “help” on average over these years (with a particular set of flu strains, etc.)</a:t>
            </a:r>
          </a:p>
          <a:p>
            <a:endParaRPr lang="en-US" dirty="0"/>
          </a:p>
          <a:p>
            <a:r>
              <a:rPr lang="en-US" dirty="0"/>
              <a:t>Year as random effect: will vaccination “help” on average over a wider set of years (assuming observed years are representative).Note – year is not continuous in this case. It is treated as a factor. </a:t>
            </a:r>
          </a:p>
        </p:txBody>
      </p:sp>
    </p:spTree>
    <p:extLst>
      <p:ext uri="{BB962C8B-B14F-4D97-AF65-F5344CB8AC3E}">
        <p14:creationId xmlns:p14="http://schemas.microsoft.com/office/powerpoint/2010/main" val="20750596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B06C9-3B55-824F-9C5D-6DA5749B9415}"/>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8FE3DDEF-8884-864F-AB1B-9EE9D11B66E4}"/>
              </a:ext>
            </a:extLst>
          </p:cNvPr>
          <p:cNvSpPr>
            <a:spLocks noGrp="1"/>
          </p:cNvSpPr>
          <p:nvPr>
            <p:ph idx="1"/>
          </p:nvPr>
        </p:nvSpPr>
        <p:spPr/>
        <p:txBody>
          <a:bodyPr/>
          <a:lstStyle/>
          <a:p>
            <a:r>
              <a:rPr lang="en-US" dirty="0"/>
              <a:t>You performed an experiment where you wanted to understand the effects of infection on social preferences in birds. You performed a behavioral trial on each bird 4 times. </a:t>
            </a:r>
          </a:p>
          <a:p>
            <a:r>
              <a:rPr lang="en-US" dirty="0"/>
              <a:t>You want to know whether infection influences the time a bird spent foraging with it’s flock, or alone. </a:t>
            </a:r>
          </a:p>
          <a:p>
            <a:r>
              <a:rPr lang="en-US" dirty="0"/>
              <a:t>What are you fixed effects? </a:t>
            </a:r>
          </a:p>
          <a:p>
            <a:r>
              <a:rPr lang="en-US" dirty="0"/>
              <a:t>What are your random effects?</a:t>
            </a:r>
          </a:p>
          <a:p>
            <a:r>
              <a:rPr lang="en-US" dirty="0"/>
              <a:t>What distribution might you use? </a:t>
            </a:r>
          </a:p>
        </p:txBody>
      </p:sp>
    </p:spTree>
    <p:extLst>
      <p:ext uri="{BB962C8B-B14F-4D97-AF65-F5344CB8AC3E}">
        <p14:creationId xmlns:p14="http://schemas.microsoft.com/office/powerpoint/2010/main" val="7751739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51010-31B3-3044-B772-DF434E344D73}"/>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D9F5DF1A-B494-814B-BD1E-FD1DB11F3C6F}"/>
              </a:ext>
            </a:extLst>
          </p:cNvPr>
          <p:cNvSpPr>
            <a:spLocks noGrp="1"/>
          </p:cNvSpPr>
          <p:nvPr>
            <p:ph idx="1"/>
          </p:nvPr>
        </p:nvSpPr>
        <p:spPr/>
        <p:txBody>
          <a:bodyPr/>
          <a:lstStyle/>
          <a:p>
            <a:r>
              <a:rPr lang="en-US" dirty="0"/>
              <a:t>You collected data on elk movement behavior by GPS collaring 64 individual elk. You want to know whether average daily temperature influences how far an elk moves. For each elk, you 120 daily measurements.</a:t>
            </a:r>
          </a:p>
          <a:p>
            <a:r>
              <a:rPr lang="en-US" dirty="0"/>
              <a:t>What are the fixed effects?</a:t>
            </a:r>
          </a:p>
          <a:p>
            <a:endParaRPr lang="en-US" dirty="0"/>
          </a:p>
          <a:p>
            <a:r>
              <a:rPr lang="en-US" dirty="0"/>
              <a:t>What are the random effects?</a:t>
            </a:r>
          </a:p>
          <a:p>
            <a:endParaRPr lang="en-US" dirty="0"/>
          </a:p>
          <a:p>
            <a:r>
              <a:rPr lang="en-US" dirty="0"/>
              <a:t>What distribution might you use? </a:t>
            </a:r>
          </a:p>
        </p:txBody>
      </p:sp>
    </p:spTree>
    <p:extLst>
      <p:ext uri="{BB962C8B-B14F-4D97-AF65-F5344CB8AC3E}">
        <p14:creationId xmlns:p14="http://schemas.microsoft.com/office/powerpoint/2010/main" val="1281515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257CF-9A70-B240-9E5B-45AEE06658D5}"/>
              </a:ext>
            </a:extLst>
          </p:cNvPr>
          <p:cNvSpPr>
            <a:spLocks noGrp="1"/>
          </p:cNvSpPr>
          <p:nvPr>
            <p:ph type="title"/>
          </p:nvPr>
        </p:nvSpPr>
        <p:spPr/>
        <p:txBody>
          <a:bodyPr/>
          <a:lstStyle/>
          <a:p>
            <a:r>
              <a:rPr lang="en-US" dirty="0"/>
              <a:t>Preparation of final project</a:t>
            </a:r>
          </a:p>
        </p:txBody>
      </p:sp>
      <p:sp>
        <p:nvSpPr>
          <p:cNvPr id="3" name="Content Placeholder 2">
            <a:extLst>
              <a:ext uri="{FF2B5EF4-FFF2-40B4-BE49-F238E27FC236}">
                <a16:creationId xmlns:a16="http://schemas.microsoft.com/office/drawing/2014/main" id="{C1F65070-7D3E-9A46-830C-0F564B8CE9C8}"/>
              </a:ext>
            </a:extLst>
          </p:cNvPr>
          <p:cNvSpPr>
            <a:spLocks noGrp="1"/>
          </p:cNvSpPr>
          <p:nvPr>
            <p:ph idx="1"/>
          </p:nvPr>
        </p:nvSpPr>
        <p:spPr/>
        <p:txBody>
          <a:bodyPr/>
          <a:lstStyle/>
          <a:p>
            <a:r>
              <a:rPr lang="en-US" dirty="0"/>
              <a:t>On Tuesday May 5</a:t>
            </a:r>
            <a:r>
              <a:rPr lang="en-US" baseline="30000" dirty="0"/>
              <a:t>th</a:t>
            </a:r>
            <a:r>
              <a:rPr lang="en-US" dirty="0"/>
              <a:t>, we will do class peer review of the projects</a:t>
            </a:r>
          </a:p>
          <a:p>
            <a:pPr lvl="1"/>
            <a:r>
              <a:rPr lang="en-US" dirty="0"/>
              <a:t>You must turn in your materials by 1:00 PM so I can assign peer review</a:t>
            </a:r>
          </a:p>
          <a:p>
            <a:r>
              <a:rPr lang="en-US" dirty="0"/>
              <a:t>This means that you must have something available to exchange with a peer</a:t>
            </a:r>
          </a:p>
          <a:p>
            <a:pPr lvl="1"/>
            <a:r>
              <a:rPr lang="en-US" dirty="0"/>
              <a:t>It could be:</a:t>
            </a:r>
          </a:p>
          <a:p>
            <a:pPr lvl="2"/>
            <a:r>
              <a:rPr lang="en-US" dirty="0"/>
              <a:t>A manuscript draft</a:t>
            </a:r>
          </a:p>
          <a:p>
            <a:pPr lvl="2"/>
            <a:r>
              <a:rPr lang="en-US" dirty="0"/>
              <a:t>A set of scripts</a:t>
            </a:r>
          </a:p>
          <a:p>
            <a:pPr lvl="2"/>
            <a:r>
              <a:rPr lang="en-US" dirty="0"/>
              <a:t>A collection of figures on which you would like feedback</a:t>
            </a:r>
          </a:p>
          <a:p>
            <a:pPr marL="914400" lvl="2" indent="0">
              <a:buNone/>
            </a:pPr>
            <a:endParaRPr lang="en-US" dirty="0"/>
          </a:p>
          <a:p>
            <a:pPr marL="914400" lvl="2" indent="0">
              <a:buNone/>
            </a:pPr>
            <a:endParaRPr lang="en-US" dirty="0"/>
          </a:p>
        </p:txBody>
      </p:sp>
    </p:spTree>
    <p:extLst>
      <p:ext uri="{BB962C8B-B14F-4D97-AF65-F5344CB8AC3E}">
        <p14:creationId xmlns:p14="http://schemas.microsoft.com/office/powerpoint/2010/main" val="4990535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BA3CC-AE15-3E43-AA33-1CD4D87F512A}"/>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8A25C39A-8925-ED4B-9070-93F29E1DCE58}"/>
              </a:ext>
            </a:extLst>
          </p:cNvPr>
          <p:cNvSpPr>
            <a:spLocks noGrp="1"/>
          </p:cNvSpPr>
          <p:nvPr>
            <p:ph idx="1"/>
          </p:nvPr>
        </p:nvSpPr>
        <p:spPr/>
        <p:txBody>
          <a:bodyPr/>
          <a:lstStyle/>
          <a:p>
            <a:r>
              <a:rPr lang="en-US" dirty="0"/>
              <a:t>You want to understand how urbanization influences nest parasitism by cowbirds on song sparrows. You measure 40 nests, each of which have 1-4 babies. You want to understand what the effect of urbanization is on nestling success.</a:t>
            </a:r>
          </a:p>
          <a:p>
            <a:r>
              <a:rPr lang="en-US" dirty="0"/>
              <a:t>What does your model look like?</a:t>
            </a:r>
          </a:p>
          <a:p>
            <a:r>
              <a:rPr lang="en-US" dirty="0"/>
              <a:t>What are you fixed effects?</a:t>
            </a:r>
          </a:p>
          <a:p>
            <a:r>
              <a:rPr lang="en-US" dirty="0"/>
              <a:t>What are your random effects?</a:t>
            </a:r>
          </a:p>
          <a:p>
            <a:r>
              <a:rPr lang="en-US" dirty="0"/>
              <a:t>What distribution would you use? </a:t>
            </a:r>
          </a:p>
        </p:txBody>
      </p:sp>
    </p:spTree>
    <p:extLst>
      <p:ext uri="{BB962C8B-B14F-4D97-AF65-F5344CB8AC3E}">
        <p14:creationId xmlns:p14="http://schemas.microsoft.com/office/powerpoint/2010/main" val="14711406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Identify the fixed and random effects in these examples</a:t>
            </a:r>
          </a:p>
        </p:txBody>
      </p:sp>
      <p:sp>
        <p:nvSpPr>
          <p:cNvPr id="3" name="Content Placeholder 2"/>
          <p:cNvSpPr>
            <a:spLocks noGrp="1"/>
          </p:cNvSpPr>
          <p:nvPr>
            <p:ph idx="1"/>
          </p:nvPr>
        </p:nvSpPr>
        <p:spPr/>
        <p:txBody>
          <a:bodyPr>
            <a:normAutofit fontScale="92500"/>
          </a:bodyPr>
          <a:lstStyle/>
          <a:p>
            <a:pPr marL="514350" indent="-514350">
              <a:buFont typeface="+mj-lt"/>
              <a:buAutoNum type="arabicPeriod"/>
            </a:pPr>
            <a:r>
              <a:rPr lang="en-US" dirty="0"/>
              <a:t>You measure stress hormones in 20 individuals each in 10 troops of baboons. You want to know whether sex and age affect hormone levels. </a:t>
            </a:r>
          </a:p>
          <a:p>
            <a:pPr marL="514350" indent="-514350">
              <a:buFont typeface="+mj-lt"/>
              <a:buAutoNum type="arabicPeriod"/>
            </a:pPr>
            <a:endParaRPr lang="en-US" dirty="0"/>
          </a:p>
          <a:p>
            <a:pPr marL="514350" indent="-514350">
              <a:buFont typeface="+mj-lt"/>
              <a:buAutoNum type="arabicPeriod"/>
            </a:pPr>
            <a:r>
              <a:rPr lang="en-US" dirty="0"/>
              <a:t>You want to examine the effect of temperature on crayfish growth in 25 water bodies in 3 counties. </a:t>
            </a:r>
          </a:p>
          <a:p>
            <a:pPr marL="514350" indent="-514350">
              <a:buFont typeface="+mj-lt"/>
              <a:buAutoNum type="arabicPeriod"/>
            </a:pPr>
            <a:endParaRPr lang="en-US" dirty="0"/>
          </a:p>
          <a:p>
            <a:pPr marL="514350" indent="-514350">
              <a:buFont typeface="+mj-lt"/>
              <a:buAutoNum type="arabicPeriod"/>
            </a:pPr>
            <a:r>
              <a:rPr lang="en-US" dirty="0"/>
              <a:t>You want to examine the effect of 6 power plants in 4 different rivers on heavy metal contamination in fish (you have 6 control locations). Your response variable is toxins from a single fish. </a:t>
            </a:r>
          </a:p>
        </p:txBody>
      </p:sp>
    </p:spTree>
    <p:extLst>
      <p:ext uri="{BB962C8B-B14F-4D97-AF65-F5344CB8AC3E}">
        <p14:creationId xmlns:p14="http://schemas.microsoft.com/office/powerpoint/2010/main" val="15909612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Practical questions</a:t>
            </a:r>
            <a:endParaRPr lang="en-US" dirty="0"/>
          </a:p>
        </p:txBody>
      </p:sp>
      <p:sp>
        <p:nvSpPr>
          <p:cNvPr id="3" name="Content Placeholder 2"/>
          <p:cNvSpPr>
            <a:spLocks noGrp="1"/>
          </p:cNvSpPr>
          <p:nvPr>
            <p:ph idx="1"/>
          </p:nvPr>
        </p:nvSpPr>
        <p:spPr>
          <a:xfrm>
            <a:off x="838200" y="1690688"/>
            <a:ext cx="10515600" cy="4486275"/>
          </a:xfrm>
        </p:spPr>
        <p:txBody>
          <a:bodyPr>
            <a:normAutofit fontScale="92500" lnSpcReduction="10000"/>
          </a:bodyPr>
          <a:lstStyle/>
          <a:p>
            <a:r>
              <a:rPr lang="en-US" dirty="0"/>
              <a:t>Modern methods</a:t>
            </a:r>
          </a:p>
          <a:p>
            <a:pPr lvl="1"/>
            <a:r>
              <a:rPr lang="en-US" dirty="0"/>
              <a:t>have you measured a sufficient number of levels to estimate a variance (&gt;4, preferably &gt;10)?</a:t>
            </a:r>
          </a:p>
          <a:p>
            <a:pPr lvl="1"/>
            <a:r>
              <a:rPr lang="en-US" dirty="0"/>
              <a:t>May need more for more complicated models</a:t>
            </a:r>
          </a:p>
          <a:p>
            <a:pPr lvl="1"/>
            <a:endParaRPr lang="en-US" dirty="0"/>
          </a:p>
          <a:p>
            <a:r>
              <a:rPr lang="en-US" dirty="0"/>
              <a:t>Classic methods</a:t>
            </a:r>
          </a:p>
          <a:p>
            <a:pPr lvl="1"/>
            <a:r>
              <a:rPr lang="en-US" dirty="0"/>
              <a:t>Do you have a balanced design?</a:t>
            </a:r>
          </a:p>
          <a:p>
            <a:pPr lvl="1"/>
            <a:endParaRPr lang="en-US" dirty="0"/>
          </a:p>
          <a:p>
            <a:r>
              <a:rPr lang="en-US" dirty="0"/>
              <a:t>Otherwise</a:t>
            </a:r>
          </a:p>
          <a:p>
            <a:pPr lvl="1"/>
            <a:r>
              <a:rPr lang="en-US" dirty="0"/>
              <a:t>Limit your inference (experiment vs more broadly)</a:t>
            </a:r>
          </a:p>
          <a:p>
            <a:pPr lvl="1"/>
            <a:endParaRPr lang="en-US" dirty="0"/>
          </a:p>
          <a:p>
            <a:pPr lvl="1"/>
            <a:r>
              <a:rPr lang="en-US" dirty="0"/>
              <a:t>Try an even more advanced approach (usually Bayesian)</a:t>
            </a:r>
          </a:p>
        </p:txBody>
      </p:sp>
    </p:spTree>
    <p:extLst>
      <p:ext uri="{BB962C8B-B14F-4D97-AF65-F5344CB8AC3E}">
        <p14:creationId xmlns:p14="http://schemas.microsoft.com/office/powerpoint/2010/main" val="18090099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Fitting</a:t>
            </a:r>
            <a:endParaRPr lang="en-US" dirty="0"/>
          </a:p>
        </p:txBody>
      </p:sp>
      <p:sp>
        <p:nvSpPr>
          <p:cNvPr id="3" name="Content Placeholder 2"/>
          <p:cNvSpPr>
            <a:spLocks noGrp="1"/>
          </p:cNvSpPr>
          <p:nvPr>
            <p:ph idx="1"/>
          </p:nvPr>
        </p:nvSpPr>
        <p:spPr/>
        <p:txBody>
          <a:bodyPr/>
          <a:lstStyle/>
          <a:p>
            <a:r>
              <a:rPr lang="en-US" dirty="0"/>
              <a:t>Modern mixed-model packages can fit a wide variety of models. You just need to specify which effects are random.</a:t>
            </a:r>
          </a:p>
          <a:p>
            <a:pPr lvl="1"/>
            <a:r>
              <a:rPr lang="en-US" dirty="0"/>
              <a:t>Works with unbalanced designs</a:t>
            </a:r>
          </a:p>
          <a:p>
            <a:pPr lvl="1"/>
            <a:endParaRPr lang="en-US" dirty="0"/>
          </a:p>
          <a:p>
            <a:pPr lvl="1"/>
            <a:r>
              <a:rPr lang="en-US" dirty="0"/>
              <a:t>Works with crossed random effects</a:t>
            </a:r>
          </a:p>
          <a:p>
            <a:pPr lvl="1"/>
            <a:endParaRPr lang="en-US" dirty="0"/>
          </a:p>
          <a:p>
            <a:pPr lvl="1"/>
            <a:r>
              <a:rPr lang="en-US" dirty="0"/>
              <a:t>May require a lot of data (and sometimes a lot of levels) for a reliable fit</a:t>
            </a:r>
          </a:p>
          <a:p>
            <a:pPr lvl="2"/>
            <a:r>
              <a:rPr lang="en-US" dirty="0"/>
              <a:t>Depends on model complexity</a:t>
            </a:r>
          </a:p>
          <a:p>
            <a:endParaRPr lang="en-US" dirty="0"/>
          </a:p>
        </p:txBody>
      </p:sp>
    </p:spTree>
    <p:extLst>
      <p:ext uri="{BB962C8B-B14F-4D97-AF65-F5344CB8AC3E}">
        <p14:creationId xmlns:p14="http://schemas.microsoft.com/office/powerpoint/2010/main" val="10171067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Too few levels</a:t>
            </a:r>
            <a:endParaRPr lang="en-US" dirty="0"/>
          </a:p>
        </p:txBody>
      </p:sp>
      <p:sp>
        <p:nvSpPr>
          <p:cNvPr id="3" name="Content Placeholder 2"/>
          <p:cNvSpPr>
            <a:spLocks noGrp="1"/>
          </p:cNvSpPr>
          <p:nvPr>
            <p:ph idx="1"/>
          </p:nvPr>
        </p:nvSpPr>
        <p:spPr/>
        <p:txBody>
          <a:bodyPr/>
          <a:lstStyle/>
          <a:p>
            <a:r>
              <a:rPr lang="en-US" dirty="0"/>
              <a:t>If you have something that should be a random-effect predictor, but you don’t have enough levels, you can’t fit a mixed model</a:t>
            </a:r>
          </a:p>
          <a:p>
            <a:endParaRPr lang="en-US" dirty="0"/>
          </a:p>
          <a:p>
            <a:r>
              <a:rPr lang="en-US" dirty="0"/>
              <a:t>It’s OK to treat your random effect as a fixed effect, as long as this is properly reflected in your scientific conclusions.</a:t>
            </a:r>
          </a:p>
          <a:p>
            <a:endParaRPr lang="en-US" dirty="0"/>
          </a:p>
          <a:p>
            <a:r>
              <a:rPr lang="en-US" dirty="0"/>
              <a:t>The scope of your analysis covers only the sampled levels, not the population they were sampled from</a:t>
            </a:r>
          </a:p>
          <a:p>
            <a:endParaRPr lang="en-US" dirty="0"/>
          </a:p>
        </p:txBody>
      </p:sp>
    </p:spTree>
    <p:extLst>
      <p:ext uri="{BB962C8B-B14F-4D97-AF65-F5344CB8AC3E}">
        <p14:creationId xmlns:p14="http://schemas.microsoft.com/office/powerpoint/2010/main" val="9029116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How it works</a:t>
            </a:r>
            <a:endParaRPr lang="en-US" dirty="0"/>
          </a:p>
        </p:txBody>
      </p:sp>
      <p:sp>
        <p:nvSpPr>
          <p:cNvPr id="3" name="Content Placeholder 2"/>
          <p:cNvSpPr>
            <a:spLocks noGrp="1"/>
          </p:cNvSpPr>
          <p:nvPr>
            <p:ph idx="1"/>
          </p:nvPr>
        </p:nvSpPr>
        <p:spPr/>
        <p:txBody>
          <a:bodyPr/>
          <a:lstStyle/>
          <a:p>
            <a:r>
              <a:rPr lang="en-US" dirty="0"/>
              <a:t>It’s complicated!</a:t>
            </a:r>
          </a:p>
        </p:txBody>
      </p:sp>
    </p:spTree>
    <p:extLst>
      <p:ext uri="{BB962C8B-B14F-4D97-AF65-F5344CB8AC3E}">
        <p14:creationId xmlns:p14="http://schemas.microsoft.com/office/powerpoint/2010/main" val="2695546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How it works</a:t>
            </a:r>
            <a:endParaRPr lang="en-US" dirty="0"/>
          </a:p>
        </p:txBody>
      </p:sp>
      <p:sp>
        <p:nvSpPr>
          <p:cNvPr id="3" name="Content Placeholder 2"/>
          <p:cNvSpPr>
            <a:spLocks noGrp="1"/>
          </p:cNvSpPr>
          <p:nvPr>
            <p:ph idx="1"/>
          </p:nvPr>
        </p:nvSpPr>
        <p:spPr/>
        <p:txBody>
          <a:bodyPr/>
          <a:lstStyle/>
          <a:p>
            <a:r>
              <a:rPr lang="en-US" dirty="0"/>
              <a:t>typically based on </a:t>
            </a:r>
            <a:r>
              <a:rPr lang="en-US" i="1" dirty="0"/>
              <a:t>marginal likelihood</a:t>
            </a:r>
            <a:r>
              <a:rPr lang="en-US" dirty="0"/>
              <a:t>: probability of observing outcomes.</a:t>
            </a:r>
          </a:p>
          <a:p>
            <a:r>
              <a:rPr lang="en-US" dirty="0"/>
              <a:t>Balance (dispersion of random effects around 0) with (dispersion of data conditional on random effect)</a:t>
            </a:r>
          </a:p>
          <a:p>
            <a:endParaRPr lang="en-US" dirty="0"/>
          </a:p>
          <a:p>
            <a:r>
              <a:rPr lang="en-US" b="1" dirty="0"/>
              <a:t>Shrinkage</a:t>
            </a:r>
            <a:r>
              <a:rPr lang="en-US" dirty="0"/>
              <a:t>: estimated values get “shrunk” toward the overall mean, especially in small-sample/extreme units</a:t>
            </a:r>
          </a:p>
        </p:txBody>
      </p:sp>
    </p:spTree>
    <p:extLst>
      <p:ext uri="{BB962C8B-B14F-4D97-AF65-F5344CB8AC3E}">
        <p14:creationId xmlns:p14="http://schemas.microsoft.com/office/powerpoint/2010/main" val="20006643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Practical details in R</a:t>
            </a:r>
            <a:endParaRPr lang="en-US" dirty="0"/>
          </a:p>
        </p:txBody>
      </p:sp>
      <p:sp>
        <p:nvSpPr>
          <p:cNvPr id="3" name="Content Placeholder 2"/>
          <p:cNvSpPr>
            <a:spLocks noGrp="1"/>
          </p:cNvSpPr>
          <p:nvPr>
            <p:ph idx="1"/>
          </p:nvPr>
        </p:nvSpPr>
        <p:spPr/>
        <p:txBody>
          <a:bodyPr>
            <a:normAutofit fontScale="92500" lnSpcReduction="20000"/>
          </a:bodyPr>
          <a:lstStyle/>
          <a:p>
            <a:endParaRPr lang="en-US" dirty="0"/>
          </a:p>
          <a:p>
            <a:r>
              <a:rPr lang="en-US" dirty="0" err="1"/>
              <a:t>lme</a:t>
            </a:r>
            <a:r>
              <a:rPr lang="en-US" dirty="0"/>
              <a:t> (</a:t>
            </a:r>
            <a:r>
              <a:rPr lang="en-US" dirty="0" err="1"/>
              <a:t>nlme</a:t>
            </a:r>
            <a:r>
              <a:rPr lang="en-US" dirty="0"/>
              <a:t> package): older, better documented, more stable, complex variance structures, gives denominator </a:t>
            </a:r>
            <a:r>
              <a:rPr lang="en-US" dirty="0" err="1"/>
              <a:t>df</a:t>
            </a:r>
            <a:r>
              <a:rPr lang="en-US" dirty="0"/>
              <a:t>/p values</a:t>
            </a:r>
          </a:p>
          <a:p>
            <a:endParaRPr lang="en-US" dirty="0"/>
          </a:p>
          <a:p>
            <a:r>
              <a:rPr lang="en-US" dirty="0"/>
              <a:t>(g)</a:t>
            </a:r>
            <a:r>
              <a:rPr lang="en-US" dirty="0" err="1"/>
              <a:t>lmer</a:t>
            </a:r>
            <a:r>
              <a:rPr lang="en-US" dirty="0"/>
              <a:t> (lme4 package): newer, faster, does crossed random effects, GLMMs</a:t>
            </a:r>
          </a:p>
          <a:p>
            <a:endParaRPr lang="en-US" dirty="0"/>
          </a:p>
          <a:p>
            <a:r>
              <a:rPr lang="en-US" dirty="0"/>
              <a:t>many other special-purpose packages</a:t>
            </a:r>
          </a:p>
          <a:p>
            <a:endParaRPr lang="en-US" dirty="0"/>
          </a:p>
          <a:p>
            <a:r>
              <a:rPr lang="en-US" dirty="0"/>
              <a:t>We will primarily use lme4</a:t>
            </a:r>
          </a:p>
          <a:p>
            <a:r>
              <a:rPr lang="en-US" dirty="0">
                <a:hlinkClick r:id="rId2"/>
              </a:rPr>
              <a:t>https://bbolker.github.io/mixedmodels-misc/glmmFAQ.html</a:t>
            </a:r>
            <a:endParaRPr lang="en-US" dirty="0"/>
          </a:p>
        </p:txBody>
      </p:sp>
    </p:spTree>
    <p:extLst>
      <p:ext uri="{BB962C8B-B14F-4D97-AF65-F5344CB8AC3E}">
        <p14:creationId xmlns:p14="http://schemas.microsoft.com/office/powerpoint/2010/main" val="6228854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Nested experimental designs</a:t>
            </a:r>
          </a:p>
        </p:txBody>
      </p:sp>
      <p:sp>
        <p:nvSpPr>
          <p:cNvPr id="3" name="Content Placeholder 2"/>
          <p:cNvSpPr>
            <a:spLocks noGrp="1"/>
          </p:cNvSpPr>
          <p:nvPr>
            <p:ph idx="1"/>
          </p:nvPr>
        </p:nvSpPr>
        <p:spPr/>
        <p:txBody>
          <a:bodyPr/>
          <a:lstStyle/>
          <a:p>
            <a:r>
              <a:rPr lang="en-US" dirty="0"/>
              <a:t>Nested designs are inherently hierarchical</a:t>
            </a:r>
          </a:p>
          <a:p>
            <a:pPr lvl="1"/>
            <a:r>
              <a:rPr lang="en-US" dirty="0"/>
              <a:t>Each pupil belongs to a class and school</a:t>
            </a:r>
          </a:p>
          <a:p>
            <a:pPr fontAlgn="base"/>
            <a:r>
              <a:rPr lang="en-US" dirty="0"/>
              <a:t>In lme4, this would be (1|School/Class)</a:t>
            </a:r>
            <a:br>
              <a:rPr lang="en-US" dirty="0"/>
            </a:br>
            <a:endParaRPr lang="en-US" dirty="0"/>
          </a:p>
          <a:p>
            <a:pPr lvl="1"/>
            <a:endParaRPr lang="en-US" dirty="0"/>
          </a:p>
          <a:p>
            <a:endParaRPr lang="en-US" dirty="0"/>
          </a:p>
        </p:txBody>
      </p:sp>
      <p:pic>
        <p:nvPicPr>
          <p:cNvPr id="5" name="Picture 4"/>
          <p:cNvPicPr>
            <a:picLocks noChangeAspect="1"/>
          </p:cNvPicPr>
          <p:nvPr/>
        </p:nvPicPr>
        <p:blipFill>
          <a:blip r:embed="rId2"/>
          <a:stretch>
            <a:fillRect/>
          </a:stretch>
        </p:blipFill>
        <p:spPr>
          <a:xfrm>
            <a:off x="0" y="3783168"/>
            <a:ext cx="12192000" cy="2393795"/>
          </a:xfrm>
          <a:prstGeom prst="rect">
            <a:avLst/>
          </a:prstGeom>
        </p:spPr>
      </p:pic>
    </p:spTree>
    <p:extLst>
      <p:ext uri="{BB962C8B-B14F-4D97-AF65-F5344CB8AC3E}">
        <p14:creationId xmlns:p14="http://schemas.microsoft.com/office/powerpoint/2010/main" val="3439837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Crossed experimental designs</a:t>
            </a:r>
          </a:p>
        </p:txBody>
      </p:sp>
      <p:sp>
        <p:nvSpPr>
          <p:cNvPr id="3" name="Content Placeholder 2"/>
          <p:cNvSpPr>
            <a:spLocks noGrp="1"/>
          </p:cNvSpPr>
          <p:nvPr>
            <p:ph idx="1"/>
          </p:nvPr>
        </p:nvSpPr>
        <p:spPr/>
        <p:txBody>
          <a:bodyPr/>
          <a:lstStyle/>
          <a:p>
            <a:r>
              <a:rPr lang="en-US" dirty="0"/>
              <a:t>In crossed designs, all levels belong to more than one level of an upper variable</a:t>
            </a:r>
          </a:p>
          <a:p>
            <a:pPr lvl="1"/>
            <a:r>
              <a:rPr lang="en-US" dirty="0" err="1"/>
              <a:t>E.g</a:t>
            </a:r>
            <a:r>
              <a:rPr lang="en-US" dirty="0"/>
              <a:t> students in class 1, go to school 1, 2, and 3</a:t>
            </a:r>
          </a:p>
          <a:p>
            <a:pPr fontAlgn="base"/>
            <a:r>
              <a:rPr lang="en-US" dirty="0"/>
              <a:t>We would specify this in lme4: (1|School) + (1|Class)</a:t>
            </a:r>
          </a:p>
          <a:p>
            <a:br>
              <a:rPr lang="en-US" dirty="0"/>
            </a:br>
            <a:endParaRPr lang="en-US" dirty="0"/>
          </a:p>
        </p:txBody>
      </p:sp>
      <p:pic>
        <p:nvPicPr>
          <p:cNvPr id="5" name="Picture 4"/>
          <p:cNvPicPr>
            <a:picLocks noChangeAspect="1"/>
          </p:cNvPicPr>
          <p:nvPr/>
        </p:nvPicPr>
        <p:blipFill>
          <a:blip r:embed="rId2"/>
          <a:stretch>
            <a:fillRect/>
          </a:stretch>
        </p:blipFill>
        <p:spPr>
          <a:xfrm>
            <a:off x="0" y="3707780"/>
            <a:ext cx="12192000" cy="2795239"/>
          </a:xfrm>
          <a:prstGeom prst="rect">
            <a:avLst/>
          </a:prstGeom>
        </p:spPr>
      </p:pic>
    </p:spTree>
    <p:extLst>
      <p:ext uri="{BB962C8B-B14F-4D97-AF65-F5344CB8AC3E}">
        <p14:creationId xmlns:p14="http://schemas.microsoft.com/office/powerpoint/2010/main" val="21083775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FEA54-C17F-DD42-8027-2A5892182945}"/>
              </a:ext>
            </a:extLst>
          </p:cNvPr>
          <p:cNvSpPr>
            <a:spLocks noGrp="1"/>
          </p:cNvSpPr>
          <p:nvPr>
            <p:ph type="title"/>
          </p:nvPr>
        </p:nvSpPr>
        <p:spPr/>
        <p:txBody>
          <a:bodyPr/>
          <a:lstStyle/>
          <a:p>
            <a:r>
              <a:rPr lang="en-US" dirty="0"/>
              <a:t>Survey</a:t>
            </a:r>
          </a:p>
        </p:txBody>
      </p:sp>
      <p:sp>
        <p:nvSpPr>
          <p:cNvPr id="3" name="Content Placeholder 2">
            <a:extLst>
              <a:ext uri="{FF2B5EF4-FFF2-40B4-BE49-F238E27FC236}">
                <a16:creationId xmlns:a16="http://schemas.microsoft.com/office/drawing/2014/main" id="{607F5FFB-CDF0-3942-8308-BF5AE85F48A9}"/>
              </a:ext>
            </a:extLst>
          </p:cNvPr>
          <p:cNvSpPr>
            <a:spLocks noGrp="1"/>
          </p:cNvSpPr>
          <p:nvPr>
            <p:ph idx="1"/>
          </p:nvPr>
        </p:nvSpPr>
        <p:spPr/>
        <p:txBody>
          <a:bodyPr/>
          <a:lstStyle/>
          <a:p>
            <a:r>
              <a:rPr lang="en-US" dirty="0"/>
              <a:t>Please fill out the survey before class on Thursday so I can make final tabulations of what our extended topics will be</a:t>
            </a:r>
          </a:p>
        </p:txBody>
      </p:sp>
    </p:spTree>
    <p:extLst>
      <p:ext uri="{BB962C8B-B14F-4D97-AF65-F5344CB8AC3E}">
        <p14:creationId xmlns:p14="http://schemas.microsoft.com/office/powerpoint/2010/main" val="28101608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Random intercepts vs random slopes</a:t>
            </a:r>
          </a:p>
        </p:txBody>
      </p:sp>
      <p:sp>
        <p:nvSpPr>
          <p:cNvPr id="3" name="Content Placeholder 2"/>
          <p:cNvSpPr>
            <a:spLocks noGrp="1"/>
          </p:cNvSpPr>
          <p:nvPr>
            <p:ph idx="1"/>
          </p:nvPr>
        </p:nvSpPr>
        <p:spPr/>
        <p:txBody>
          <a:bodyPr>
            <a:normAutofit fontScale="85000" lnSpcReduction="20000"/>
          </a:bodyPr>
          <a:lstStyle/>
          <a:p>
            <a:r>
              <a:rPr lang="en-US" dirty="0"/>
              <a:t>The simplest version is to think of your random effects as only random intercepts</a:t>
            </a:r>
          </a:p>
          <a:p>
            <a:r>
              <a:rPr lang="en-US" dirty="0"/>
              <a:t>But occasionally, we will also have random slopes</a:t>
            </a:r>
          </a:p>
          <a:p>
            <a:endParaRPr lang="en-US" dirty="0"/>
          </a:p>
          <a:p>
            <a:r>
              <a:rPr lang="en-US" dirty="0"/>
              <a:t>We wanted to understand how infection changed over date, measured at 25 sites </a:t>
            </a:r>
          </a:p>
          <a:p>
            <a:endParaRPr lang="en-US" dirty="0"/>
          </a:p>
          <a:p>
            <a:r>
              <a:rPr lang="en-US" dirty="0"/>
              <a:t>It is logical to include site </a:t>
            </a:r>
            <a:r>
              <a:rPr lang="mr-IN" dirty="0"/>
              <a:t>–</a:t>
            </a:r>
            <a:r>
              <a:rPr lang="en-US" dirty="0"/>
              <a:t> but what about date?</a:t>
            </a:r>
          </a:p>
          <a:p>
            <a:pPr lvl="1"/>
            <a:r>
              <a:rPr lang="en-US" dirty="0"/>
              <a:t>We want to know how infection changes with date so we </a:t>
            </a:r>
            <a:r>
              <a:rPr lang="en-US" b="1" dirty="0"/>
              <a:t>care</a:t>
            </a:r>
            <a:r>
              <a:rPr lang="en-US" dirty="0"/>
              <a:t> about that</a:t>
            </a:r>
          </a:p>
          <a:p>
            <a:pPr lvl="1"/>
            <a:r>
              <a:rPr lang="en-US" dirty="0"/>
              <a:t>But we were also concerned that the random variation across sites might differ by date. </a:t>
            </a:r>
          </a:p>
          <a:p>
            <a:pPr lvl="1"/>
            <a:r>
              <a:rPr lang="en-US" dirty="0"/>
              <a:t>As date changes, so might the distribution of data across sites</a:t>
            </a:r>
          </a:p>
          <a:p>
            <a:pPr lvl="1"/>
            <a:r>
              <a:rPr lang="en-US" dirty="0"/>
              <a:t>We modeled this is </a:t>
            </a:r>
            <a:r>
              <a:rPr lang="en-US" dirty="0" err="1"/>
              <a:t>inf</a:t>
            </a:r>
            <a:r>
              <a:rPr lang="en-US" dirty="0"/>
              <a:t> ~ date + (</a:t>
            </a:r>
            <a:r>
              <a:rPr lang="en-US" dirty="0" err="1"/>
              <a:t>date|site</a:t>
            </a:r>
            <a:r>
              <a:rPr lang="en-US" dirty="0"/>
              <a:t>) which allowed both the intercept and slope to be random effects</a:t>
            </a:r>
          </a:p>
        </p:txBody>
      </p:sp>
    </p:spTree>
    <p:extLst>
      <p:ext uri="{BB962C8B-B14F-4D97-AF65-F5344CB8AC3E}">
        <p14:creationId xmlns:p14="http://schemas.microsoft.com/office/powerpoint/2010/main" val="6629691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Coding random effects</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0" y="1825625"/>
            <a:ext cx="12192000" cy="2814867"/>
          </a:xfrm>
          <a:prstGeom prst="rect">
            <a:avLst/>
          </a:prstGeom>
        </p:spPr>
      </p:pic>
    </p:spTree>
    <p:extLst>
      <p:ext uri="{BB962C8B-B14F-4D97-AF65-F5344CB8AC3E}">
        <p14:creationId xmlns:p14="http://schemas.microsoft.com/office/powerpoint/2010/main" val="11304139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Remember parsimony</a:t>
            </a:r>
          </a:p>
        </p:txBody>
      </p:sp>
      <p:sp>
        <p:nvSpPr>
          <p:cNvPr id="3" name="Content Placeholder 2"/>
          <p:cNvSpPr>
            <a:spLocks noGrp="1"/>
          </p:cNvSpPr>
          <p:nvPr>
            <p:ph idx="1"/>
          </p:nvPr>
        </p:nvSpPr>
        <p:spPr/>
        <p:txBody>
          <a:bodyPr/>
          <a:lstStyle/>
          <a:p>
            <a:r>
              <a:rPr lang="en-US" dirty="0"/>
              <a:t>Although you may have any number of potential structures of random effects, remember the simplest one will include just random intercepts</a:t>
            </a:r>
          </a:p>
        </p:txBody>
      </p:sp>
    </p:spTree>
    <p:extLst>
      <p:ext uri="{BB962C8B-B14F-4D97-AF65-F5344CB8AC3E}">
        <p14:creationId xmlns:p14="http://schemas.microsoft.com/office/powerpoint/2010/main" val="3706557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note about predicting random effects</a:t>
            </a:r>
          </a:p>
        </p:txBody>
      </p:sp>
      <p:sp>
        <p:nvSpPr>
          <p:cNvPr id="3" name="Content Placeholder 2"/>
          <p:cNvSpPr>
            <a:spLocks noGrp="1"/>
          </p:cNvSpPr>
          <p:nvPr>
            <p:ph idx="1"/>
          </p:nvPr>
        </p:nvSpPr>
        <p:spPr/>
        <p:txBody>
          <a:bodyPr/>
          <a:lstStyle/>
          <a:p>
            <a:r>
              <a:rPr lang="en-US" dirty="0"/>
              <a:t>When you predict a model with random effects, you will likely want to drop them</a:t>
            </a:r>
          </a:p>
          <a:p>
            <a:endParaRPr lang="en-US" dirty="0"/>
          </a:p>
          <a:p>
            <a:r>
              <a:rPr lang="en-US" dirty="0"/>
              <a:t>In lme4, the syntax is predict(mm1, </a:t>
            </a:r>
            <a:r>
              <a:rPr lang="en-US" dirty="0" err="1"/>
              <a:t>re.form</a:t>
            </a:r>
            <a:r>
              <a:rPr lang="en-US" dirty="0"/>
              <a:t> = NA). </a:t>
            </a:r>
          </a:p>
        </p:txBody>
      </p:sp>
    </p:spTree>
    <p:extLst>
      <p:ext uri="{BB962C8B-B14F-4D97-AF65-F5344CB8AC3E}">
        <p14:creationId xmlns:p14="http://schemas.microsoft.com/office/powerpoint/2010/main" val="20732690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Digging deeper</a:t>
            </a:r>
          </a:p>
        </p:txBody>
      </p:sp>
      <p:sp>
        <p:nvSpPr>
          <p:cNvPr id="3" name="Content Placeholder 2"/>
          <p:cNvSpPr>
            <a:spLocks noGrp="1"/>
          </p:cNvSpPr>
          <p:nvPr>
            <p:ph idx="1"/>
          </p:nvPr>
        </p:nvSpPr>
        <p:spPr/>
        <p:txBody>
          <a:bodyPr/>
          <a:lstStyle/>
          <a:p>
            <a:r>
              <a:rPr lang="en-US" dirty="0" err="1"/>
              <a:t>Bolker</a:t>
            </a:r>
            <a:r>
              <a:rPr lang="en-US" dirty="0"/>
              <a:t> book chapter: </a:t>
            </a:r>
            <a:r>
              <a:rPr lang="en-US" dirty="0">
                <a:hlinkClick r:id="rId2"/>
              </a:rPr>
              <a:t>http://bbolker.github.io/mixedmodels-misc/ecostats_chap.html</a:t>
            </a:r>
            <a:r>
              <a:rPr lang="en-US" dirty="0"/>
              <a:t> </a:t>
            </a:r>
          </a:p>
          <a:p>
            <a:endParaRPr lang="en-US" dirty="0"/>
          </a:p>
          <a:p>
            <a:r>
              <a:rPr lang="en-US" dirty="0">
                <a:hlinkClick r:id="rId3"/>
              </a:rPr>
              <a:t>https://bbolker.github.io/mixedmodels-misc/glmmFAQ.html</a:t>
            </a:r>
            <a:endParaRPr lang="en-US" dirty="0"/>
          </a:p>
          <a:p>
            <a:endParaRPr lang="en-US" dirty="0"/>
          </a:p>
          <a:p>
            <a:endParaRPr lang="en-US" dirty="0"/>
          </a:p>
          <a:p>
            <a:r>
              <a:rPr lang="en-US" dirty="0"/>
              <a:t>TREE Paper on canvas (in folder)</a:t>
            </a:r>
          </a:p>
        </p:txBody>
      </p:sp>
    </p:spTree>
    <p:extLst>
      <p:ext uri="{BB962C8B-B14F-4D97-AF65-F5344CB8AC3E}">
        <p14:creationId xmlns:p14="http://schemas.microsoft.com/office/powerpoint/2010/main" val="1319065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 to R..</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37645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Goals</a:t>
            </a:r>
          </a:p>
        </p:txBody>
      </p:sp>
      <p:sp>
        <p:nvSpPr>
          <p:cNvPr id="3" name="Content Placeholder 2"/>
          <p:cNvSpPr>
            <a:spLocks noGrp="1"/>
          </p:cNvSpPr>
          <p:nvPr>
            <p:ph idx="1"/>
          </p:nvPr>
        </p:nvSpPr>
        <p:spPr/>
        <p:txBody>
          <a:bodyPr/>
          <a:lstStyle/>
          <a:p>
            <a:r>
              <a:rPr lang="en-US" dirty="0"/>
              <a:t>Understand the differences between fixed and random effects</a:t>
            </a:r>
          </a:p>
          <a:p>
            <a:endParaRPr lang="en-US" dirty="0"/>
          </a:p>
          <a:p>
            <a:r>
              <a:rPr lang="en-US" dirty="0"/>
              <a:t>Introduce mixed models and how to use them</a:t>
            </a:r>
          </a:p>
          <a:p>
            <a:endParaRPr lang="en-US" dirty="0"/>
          </a:p>
          <a:p>
            <a:r>
              <a:rPr lang="en-US" dirty="0"/>
              <a:t>Run mixed models in R</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69959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A7F60-3332-6F40-8638-2BFF4E860FB1}"/>
              </a:ext>
            </a:extLst>
          </p:cNvPr>
          <p:cNvSpPr>
            <a:spLocks noGrp="1"/>
          </p:cNvSpPr>
          <p:nvPr>
            <p:ph type="title"/>
          </p:nvPr>
        </p:nvSpPr>
        <p:spPr/>
        <p:txBody>
          <a:bodyPr/>
          <a:lstStyle/>
          <a:p>
            <a:r>
              <a:rPr lang="en-US" dirty="0"/>
              <a:t>Mixed models optional reading</a:t>
            </a:r>
          </a:p>
        </p:txBody>
      </p:sp>
      <p:sp>
        <p:nvSpPr>
          <p:cNvPr id="3" name="Content Placeholder 2">
            <a:extLst>
              <a:ext uri="{FF2B5EF4-FFF2-40B4-BE49-F238E27FC236}">
                <a16:creationId xmlns:a16="http://schemas.microsoft.com/office/drawing/2014/main" id="{5EBF5A09-7248-A842-92A2-01531777F64D}"/>
              </a:ext>
            </a:extLst>
          </p:cNvPr>
          <p:cNvSpPr>
            <a:spLocks noGrp="1"/>
          </p:cNvSpPr>
          <p:nvPr>
            <p:ph idx="1"/>
          </p:nvPr>
        </p:nvSpPr>
        <p:spPr/>
        <p:txBody>
          <a:bodyPr/>
          <a:lstStyle/>
          <a:p>
            <a:r>
              <a:rPr lang="en-US" dirty="0"/>
              <a:t>If you are using Mixed Models in the future, I highly recommend the TREE paper posted</a:t>
            </a:r>
          </a:p>
          <a:p>
            <a:r>
              <a:rPr lang="en-US" b="1" u="sng" dirty="0"/>
              <a:t>Generalized linear mixed models: a practical guide for ecology and evolution</a:t>
            </a:r>
            <a:br>
              <a:rPr lang="en-US" b="1" u="sng" dirty="0"/>
            </a:br>
            <a:endParaRPr lang="en-US" b="1" u="sng" dirty="0"/>
          </a:p>
          <a:p>
            <a:pPr lvl="1"/>
            <a:r>
              <a:rPr lang="en-US" dirty="0"/>
              <a:t>Technical details (R fitting and packages) are a bit out of date but background is still relevant</a:t>
            </a:r>
          </a:p>
        </p:txBody>
      </p:sp>
    </p:spTree>
    <p:extLst>
      <p:ext uri="{BB962C8B-B14F-4D97-AF65-F5344CB8AC3E}">
        <p14:creationId xmlns:p14="http://schemas.microsoft.com/office/powerpoint/2010/main" val="3278162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Background</a:t>
            </a:r>
          </a:p>
        </p:txBody>
      </p:sp>
      <p:sp>
        <p:nvSpPr>
          <p:cNvPr id="3" name="Content Placeholder 2"/>
          <p:cNvSpPr>
            <a:spLocks noGrp="1"/>
          </p:cNvSpPr>
          <p:nvPr>
            <p:ph idx="1"/>
          </p:nvPr>
        </p:nvSpPr>
        <p:spPr/>
        <p:txBody>
          <a:bodyPr/>
          <a:lstStyle/>
          <a:p>
            <a:r>
              <a:rPr lang="en-US" dirty="0"/>
              <a:t>We often have block effects (e.g. pseudoreplication) that we need to account for</a:t>
            </a:r>
          </a:p>
          <a:p>
            <a:pPr lvl="1"/>
            <a:r>
              <a:rPr lang="en-US" dirty="0"/>
              <a:t>What is pseudoreplication?</a:t>
            </a:r>
          </a:p>
          <a:p>
            <a:pPr lvl="1"/>
            <a:endParaRPr lang="en-US" dirty="0"/>
          </a:p>
          <a:p>
            <a:r>
              <a:rPr lang="en-US" dirty="0"/>
              <a:t>Identifying the ways in which are individual points are correlated, and how we need to consider these can be difficult. </a:t>
            </a:r>
          </a:p>
          <a:p>
            <a:endParaRPr lang="en-US" dirty="0"/>
          </a:p>
          <a:p>
            <a:r>
              <a:rPr lang="en-US" dirty="0"/>
              <a:t>Sometimes we want to account for this variability, but we don’t really care about estimating a specific effect</a:t>
            </a:r>
          </a:p>
        </p:txBody>
      </p:sp>
    </p:spTree>
    <p:extLst>
      <p:ext uri="{BB962C8B-B14F-4D97-AF65-F5344CB8AC3E}">
        <p14:creationId xmlns:p14="http://schemas.microsoft.com/office/powerpoint/2010/main" val="1539644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92834"/>
            <a:ext cx="10515600" cy="1325563"/>
          </a:xfrm>
        </p:spPr>
        <p:txBody>
          <a:bodyPr/>
          <a:lstStyle/>
          <a:p>
            <a:r>
              <a:rPr lang="en-US" b="1" dirty="0"/>
              <a:t>Mixed models</a:t>
            </a:r>
          </a:p>
        </p:txBody>
      </p:sp>
      <p:sp>
        <p:nvSpPr>
          <p:cNvPr id="3" name="Content Placeholder 2"/>
          <p:cNvSpPr>
            <a:spLocks noGrp="1"/>
          </p:cNvSpPr>
          <p:nvPr>
            <p:ph idx="1"/>
          </p:nvPr>
        </p:nvSpPr>
        <p:spPr>
          <a:xfrm>
            <a:off x="838200" y="1565564"/>
            <a:ext cx="10515600" cy="4611399"/>
          </a:xfrm>
        </p:spPr>
        <p:txBody>
          <a:bodyPr/>
          <a:lstStyle/>
          <a:p>
            <a:r>
              <a:rPr lang="en-US" dirty="0"/>
              <a:t>Mixed models are models which combine “random” and “fixed” effects.</a:t>
            </a:r>
          </a:p>
          <a:p>
            <a:r>
              <a:rPr lang="en-US" dirty="0"/>
              <a:t>Fixed effects are effects whose parameters we wish to estimate</a:t>
            </a:r>
          </a:p>
          <a:p>
            <a:pPr lvl="1"/>
            <a:r>
              <a:rPr lang="en-US" dirty="0"/>
              <a:t>Examples?</a:t>
            </a:r>
          </a:p>
          <a:p>
            <a:endParaRPr lang="en-US" dirty="0"/>
          </a:p>
          <a:p>
            <a:r>
              <a:rPr lang="en-US" dirty="0"/>
              <a:t>Random effects are effects that we wish to account for without estimating individually</a:t>
            </a:r>
          </a:p>
          <a:p>
            <a:pPr lvl="1"/>
            <a:r>
              <a:rPr lang="en-US" dirty="0"/>
              <a:t>Site</a:t>
            </a:r>
          </a:p>
          <a:p>
            <a:pPr lvl="1"/>
            <a:r>
              <a:rPr lang="en-US" dirty="0"/>
              <a:t>Village of residence</a:t>
            </a:r>
          </a:p>
          <a:p>
            <a:pPr lvl="1"/>
            <a:r>
              <a:rPr lang="en-US" dirty="0"/>
              <a:t>Plot</a:t>
            </a:r>
          </a:p>
          <a:p>
            <a:endParaRPr lang="en-US" dirty="0"/>
          </a:p>
        </p:txBody>
      </p:sp>
    </p:spTree>
    <p:extLst>
      <p:ext uri="{BB962C8B-B14F-4D97-AF65-F5344CB8AC3E}">
        <p14:creationId xmlns:p14="http://schemas.microsoft.com/office/powerpoint/2010/main" val="1839680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Classical approaches to mixed models</a:t>
            </a:r>
          </a:p>
        </p:txBody>
      </p:sp>
      <p:sp>
        <p:nvSpPr>
          <p:cNvPr id="3" name="Content Placeholder 2"/>
          <p:cNvSpPr>
            <a:spLocks noGrp="1"/>
          </p:cNvSpPr>
          <p:nvPr>
            <p:ph idx="1"/>
          </p:nvPr>
        </p:nvSpPr>
        <p:spPr/>
        <p:txBody>
          <a:bodyPr>
            <a:normAutofit/>
          </a:bodyPr>
          <a:lstStyle/>
          <a:p>
            <a:r>
              <a:rPr lang="en-US" dirty="0"/>
              <a:t>The classic approach to mixed models involves fitting regular linear models, but interpreting the “sums of squares” differently.</a:t>
            </a:r>
          </a:p>
          <a:p>
            <a:pPr lvl="1"/>
            <a:r>
              <a:rPr lang="en-US" dirty="0"/>
              <a:t>Decompose sums of squares</a:t>
            </a:r>
          </a:p>
          <a:p>
            <a:pPr lvl="1"/>
            <a:r>
              <a:rPr lang="en-US" dirty="0"/>
              <a:t>Decide which error terms to put in the denominator, which in the numerator, how many degrees of freedom</a:t>
            </a:r>
          </a:p>
          <a:p>
            <a:endParaRPr lang="en-US" dirty="0"/>
          </a:p>
          <a:p>
            <a:r>
              <a:rPr lang="en-US" dirty="0"/>
              <a:t>Classic approaches will </a:t>
            </a:r>
            <a:r>
              <a:rPr lang="en-US" i="1" dirty="0"/>
              <a:t>not</a:t>
            </a:r>
            <a:r>
              <a:rPr lang="en-US" dirty="0"/>
              <a:t> work well if you have</a:t>
            </a:r>
          </a:p>
          <a:p>
            <a:pPr lvl="1"/>
            <a:r>
              <a:rPr lang="en-US" dirty="0"/>
              <a:t>strongly unbalanced designs</a:t>
            </a:r>
          </a:p>
          <a:p>
            <a:pPr lvl="1"/>
            <a:r>
              <a:rPr lang="en-US" dirty="0"/>
              <a:t>responses that you’d rather treat with a GLM(M) (e.g., binary responses)</a:t>
            </a:r>
          </a:p>
          <a:p>
            <a:endParaRPr lang="en-US" dirty="0"/>
          </a:p>
        </p:txBody>
      </p:sp>
    </p:spTree>
    <p:extLst>
      <p:ext uri="{BB962C8B-B14F-4D97-AF65-F5344CB8AC3E}">
        <p14:creationId xmlns:p14="http://schemas.microsoft.com/office/powerpoint/2010/main" val="434478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Modern and classical approaches</a:t>
            </a:r>
            <a:endParaRPr lang="en-US" dirty="0"/>
          </a:p>
        </p:txBody>
      </p:sp>
      <p:sp>
        <p:nvSpPr>
          <p:cNvPr id="3" name="Content Placeholder 2"/>
          <p:cNvSpPr>
            <a:spLocks noGrp="1"/>
          </p:cNvSpPr>
          <p:nvPr>
            <p:ph idx="1"/>
          </p:nvPr>
        </p:nvSpPr>
        <p:spPr/>
        <p:txBody>
          <a:bodyPr/>
          <a:lstStyle/>
          <a:p>
            <a:r>
              <a:rPr lang="en-US" dirty="0"/>
              <a:t>“Modern” approach to mixed models involves explicitly estimating “random” parameters and their variances.</a:t>
            </a:r>
          </a:p>
          <a:p>
            <a:r>
              <a:rPr lang="en-US" dirty="0"/>
              <a:t>Compared to the classic approach to mixed models, the modern approach is:</a:t>
            </a:r>
          </a:p>
          <a:p>
            <a:pPr lvl="1"/>
            <a:r>
              <a:rPr lang="en-US" dirty="0"/>
              <a:t>conceptually clear</a:t>
            </a:r>
          </a:p>
          <a:p>
            <a:pPr lvl="1"/>
            <a:r>
              <a:rPr lang="en-US" dirty="0"/>
              <a:t>flexible</a:t>
            </a:r>
          </a:p>
          <a:p>
            <a:pPr lvl="1"/>
            <a:r>
              <a:rPr lang="en-US" dirty="0"/>
              <a:t>powerful</a:t>
            </a:r>
          </a:p>
          <a:p>
            <a:pPr lvl="1"/>
            <a:r>
              <a:rPr lang="en-US" dirty="0"/>
              <a:t>computationally difficult</a:t>
            </a:r>
          </a:p>
          <a:p>
            <a:endParaRPr lang="en-US" dirty="0"/>
          </a:p>
        </p:txBody>
      </p:sp>
    </p:spTree>
    <p:extLst>
      <p:ext uri="{BB962C8B-B14F-4D97-AF65-F5344CB8AC3E}">
        <p14:creationId xmlns:p14="http://schemas.microsoft.com/office/powerpoint/2010/main" val="8769741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1897</TotalTime>
  <Words>1822</Words>
  <Application>Microsoft Macintosh PowerPoint</Application>
  <PresentationFormat>Widescreen</PresentationFormat>
  <Paragraphs>205</Paragraphs>
  <Slides>35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35</vt:i4>
      </vt:variant>
    </vt:vector>
  </HeadingPairs>
  <TitlesOfParts>
    <vt:vector size="38" baseType="lpstr">
      <vt:lpstr>Arial</vt:lpstr>
      <vt:lpstr>Mangal</vt:lpstr>
      <vt:lpstr>Office Theme</vt:lpstr>
      <vt:lpstr>Week 12  Mixed Models</vt:lpstr>
      <vt:lpstr>Preparation of final project</vt:lpstr>
      <vt:lpstr>Survey</vt:lpstr>
      <vt:lpstr>Goals</vt:lpstr>
      <vt:lpstr>Mixed models optional reading</vt:lpstr>
      <vt:lpstr>Background</vt:lpstr>
      <vt:lpstr>Mixed models</vt:lpstr>
      <vt:lpstr>Classical approaches to mixed models</vt:lpstr>
      <vt:lpstr>Modern and classical approaches</vt:lpstr>
      <vt:lpstr>Example</vt:lpstr>
      <vt:lpstr>Random effects</vt:lpstr>
      <vt:lpstr>Is this a random effect?</vt:lpstr>
      <vt:lpstr>Philosophical questions on random effects</vt:lpstr>
      <vt:lpstr>Types of analysis</vt:lpstr>
      <vt:lpstr>Types of analysis</vt:lpstr>
      <vt:lpstr>Inferential questions</vt:lpstr>
      <vt:lpstr>Influenza example</vt:lpstr>
      <vt:lpstr>Example</vt:lpstr>
      <vt:lpstr>Example</vt:lpstr>
      <vt:lpstr>Example</vt:lpstr>
      <vt:lpstr>Identify the fixed and random effects in these examples</vt:lpstr>
      <vt:lpstr>Practical questions</vt:lpstr>
      <vt:lpstr>Fitting</vt:lpstr>
      <vt:lpstr>Too few levels</vt:lpstr>
      <vt:lpstr>How it works</vt:lpstr>
      <vt:lpstr>How it works</vt:lpstr>
      <vt:lpstr>Practical details in R</vt:lpstr>
      <vt:lpstr>Nested experimental designs</vt:lpstr>
      <vt:lpstr>Crossed experimental designs</vt:lpstr>
      <vt:lpstr>Random intercepts vs random slopes</vt:lpstr>
      <vt:lpstr>Coding random effects</vt:lpstr>
      <vt:lpstr>Remember parsimony</vt:lpstr>
      <vt:lpstr>A note about predicting random effects</vt:lpstr>
      <vt:lpstr>Digging deeper</vt:lpstr>
      <vt:lpstr>Go to R..</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12  Mixed Models</dc:title>
  <dc:creator>Kate Langwig</dc:creator>
  <cp:lastModifiedBy>Kate Langwig</cp:lastModifiedBy>
  <cp:revision>42</cp:revision>
  <dcterms:created xsi:type="dcterms:W3CDTF">2018-04-09T16:43:43Z</dcterms:created>
  <dcterms:modified xsi:type="dcterms:W3CDTF">2020-04-21T18:53:41Z</dcterms:modified>
</cp:coreProperties>
</file>

<file path=docProps/thumbnail.jpeg>
</file>